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6"/>
  </p:notesMasterIdLst>
  <p:sldIdLst>
    <p:sldId id="259" r:id="rId2"/>
    <p:sldId id="277" r:id="rId3"/>
    <p:sldId id="288" r:id="rId4"/>
    <p:sldId id="283" r:id="rId5"/>
    <p:sldId id="290" r:id="rId6"/>
    <p:sldId id="289" r:id="rId7"/>
    <p:sldId id="280" r:id="rId8"/>
    <p:sldId id="282" r:id="rId9"/>
    <p:sldId id="286" r:id="rId10"/>
    <p:sldId id="269" r:id="rId11"/>
    <p:sldId id="285" r:id="rId12"/>
    <p:sldId id="276" r:id="rId13"/>
    <p:sldId id="271" r:id="rId14"/>
    <p:sldId id="278" r:id="rId15"/>
    <p:sldId id="274" r:id="rId16"/>
    <p:sldId id="281" r:id="rId17"/>
    <p:sldId id="270" r:id="rId18"/>
    <p:sldId id="279" r:id="rId19"/>
    <p:sldId id="272" r:id="rId20"/>
    <p:sldId id="273" r:id="rId21"/>
    <p:sldId id="284" r:id="rId22"/>
    <p:sldId id="287" r:id="rId23"/>
    <p:sldId id="291" r:id="rId24"/>
    <p:sldId id="260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Myriad Pro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808080"/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4" autoAdjust="0"/>
    <p:restoredTop sz="94660"/>
  </p:normalViewPr>
  <p:slideViewPr>
    <p:cSldViewPr>
      <p:cViewPr>
        <p:scale>
          <a:sx n="90" d="100"/>
          <a:sy n="90" d="100"/>
        </p:scale>
        <p:origin x="-145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50523142843408"/>
          <c:y val="1.1518266201643122E-2"/>
          <c:w val="0.8427789875600592"/>
          <c:h val="0.88757884986333013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Arkusz1!$A$5</c:f>
              <c:strCache>
                <c:ptCount val="1"/>
                <c:pt idx="0">
                  <c:v>Liczba odwiedzających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Arkusz1!$B$3:$H$3</c:f>
              <c:strCache>
                <c:ptCount val="7"/>
                <c:pt idx="0">
                  <c:v>2007 (od lipca)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strCache>
            </c:strRef>
          </c:cat>
          <c:val>
            <c:numRef>
              <c:f>Arkusz1!$B$5:$H$5</c:f>
              <c:numCache>
                <c:formatCode>_-* #,##0\ _z_ł_-;\-* #,##0\ _z_ł_-;_-* "-"??\ _z_ł_-;_-@_-</c:formatCode>
                <c:ptCount val="7"/>
                <c:pt idx="0">
                  <c:v>21830</c:v>
                </c:pt>
                <c:pt idx="1">
                  <c:v>209032</c:v>
                </c:pt>
                <c:pt idx="2">
                  <c:v>339815</c:v>
                </c:pt>
                <c:pt idx="3">
                  <c:v>308984</c:v>
                </c:pt>
                <c:pt idx="4">
                  <c:v>326450</c:v>
                </c:pt>
                <c:pt idx="5">
                  <c:v>462526</c:v>
                </c:pt>
                <c:pt idx="6">
                  <c:v>559310</c:v>
                </c:pt>
              </c:numCache>
            </c:numRef>
          </c:val>
        </c:ser>
        <c:ser>
          <c:idx val="0"/>
          <c:order val="1"/>
          <c:tx>
            <c:strRef>
              <c:f>Arkusz1!$A$4</c:f>
              <c:strCache>
                <c:ptCount val="1"/>
                <c:pt idx="0">
                  <c:v>Liczba wizyt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Arkusz1!$B$3:$H$3</c:f>
              <c:strCache>
                <c:ptCount val="7"/>
                <c:pt idx="0">
                  <c:v>2007 (od lipca)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strCache>
            </c:strRef>
          </c:cat>
          <c:val>
            <c:numRef>
              <c:f>Arkusz1!$B$4:$H$4</c:f>
              <c:numCache>
                <c:formatCode>_-* #,##0\ _z_ł_-;\-* #,##0\ _z_ł_-;_-* "-"??\ _z_ł_-;_-@_-</c:formatCode>
                <c:ptCount val="7"/>
                <c:pt idx="0">
                  <c:v>39214</c:v>
                </c:pt>
                <c:pt idx="1">
                  <c:v>349959</c:v>
                </c:pt>
                <c:pt idx="2">
                  <c:v>628406</c:v>
                </c:pt>
                <c:pt idx="3">
                  <c:v>668936</c:v>
                </c:pt>
                <c:pt idx="4">
                  <c:v>749065</c:v>
                </c:pt>
                <c:pt idx="5">
                  <c:v>1014288</c:v>
                </c:pt>
                <c:pt idx="6">
                  <c:v>1169709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629888"/>
        <c:axId val="138631424"/>
        <c:axId val="138673664"/>
      </c:bar3DChart>
      <c:catAx>
        <c:axId val="13862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631424"/>
        <c:crosses val="autoZero"/>
        <c:auto val="1"/>
        <c:lblAlgn val="ctr"/>
        <c:lblOffset val="100"/>
        <c:noMultiLvlLbl val="0"/>
      </c:catAx>
      <c:valAx>
        <c:axId val="13863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z_ł_-;\-* #,##0\ _z_ł_-;_-* &quot;-&quot;??\ _z_ł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629888"/>
        <c:crosses val="autoZero"/>
        <c:crossBetween val="between"/>
      </c:valAx>
      <c:serAx>
        <c:axId val="138673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138631424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BCA6303-118B-4ED5-AEE4-A261FC269770}" type="datetimeFigureOut">
              <a:rPr lang="pl-PL"/>
              <a:pPr>
                <a:defRPr/>
              </a:pPr>
              <a:t>2014-11-27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E17E8DA-8B57-4ADD-8EE4-C4BC77D1CC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863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EF0ECE-F1D2-499E-8CF5-2B93913B8366}" type="slidenum">
              <a:rPr lang="pl-PL" altLang="pl-PL" smtClean="0">
                <a:solidFill>
                  <a:srgbClr val="000000"/>
                </a:solidFill>
                <a:latin typeface="Myriad Pro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pl-PL" altLang="pl-PL" smtClean="0">
              <a:solidFill>
                <a:srgbClr val="000000"/>
              </a:solidFill>
              <a:latin typeface="Myriad Pro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375E-C910-49E0-9539-473696F143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026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D9A86-C00A-46D8-80B5-6EE5A79341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24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3377-93AC-4870-A05E-2039052D88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57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_wewnetrzny_PCS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H="1">
            <a:off x="1654175" y="1944688"/>
            <a:ext cx="7489825" cy="0"/>
          </a:xfrm>
          <a:prstGeom prst="line">
            <a:avLst/>
          </a:prstGeom>
          <a:ln w="1905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39682" y="959232"/>
            <a:ext cx="7335379" cy="510989"/>
          </a:xfrm>
          <a:prstGeom prst="rect">
            <a:avLst/>
          </a:prstGeom>
        </p:spPr>
        <p:txBody>
          <a:bodyPr lIns="121851" tIns="60925" rIns="121851" bIns="60925">
            <a:noAutofit/>
          </a:bodyPr>
          <a:lstStyle>
            <a:lvl1pPr algn="l">
              <a:defRPr sz="1500" b="1">
                <a:solidFill>
                  <a:schemeClr val="tx1"/>
                </a:solidFill>
                <a:effectLst/>
                <a:latin typeface="Avalon" pitchFamily="2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797" y="2088778"/>
            <a:ext cx="8640960" cy="4308905"/>
          </a:xfrm>
          <a:prstGeom prst="rect">
            <a:avLst/>
          </a:prstGeom>
        </p:spPr>
        <p:txBody>
          <a:bodyPr lIns="121851" tIns="60925" rIns="121851" bIns="60925">
            <a:normAutofit/>
          </a:bodyPr>
          <a:lstStyle>
            <a:lvl1pPr>
              <a:defRPr sz="1100">
                <a:solidFill>
                  <a:schemeClr val="tx1"/>
                </a:solidFill>
                <a:latin typeface="Avalon" pitchFamily="2" charset="0"/>
                <a:cs typeface="Arial" pitchFamily="34" charset="0"/>
              </a:defRPr>
            </a:lvl1pPr>
            <a:lvl2pPr>
              <a:defRPr sz="1100">
                <a:solidFill>
                  <a:schemeClr val="tx1"/>
                </a:solidFill>
                <a:latin typeface="Avalon" pitchFamily="2" charset="0"/>
                <a:cs typeface="Arial" pitchFamily="34" charset="0"/>
              </a:defRPr>
            </a:lvl2pPr>
            <a:lvl3pPr>
              <a:defRPr sz="1100">
                <a:solidFill>
                  <a:schemeClr val="tx1"/>
                </a:solidFill>
                <a:latin typeface="Avalon" pitchFamily="2" charset="0"/>
                <a:cs typeface="Arial" pitchFamily="34" charset="0"/>
              </a:defRPr>
            </a:lvl3pPr>
            <a:lvl4pPr>
              <a:defRPr sz="1100">
                <a:solidFill>
                  <a:schemeClr val="tx1"/>
                </a:solidFill>
                <a:latin typeface="Avalon" pitchFamily="2" charset="0"/>
                <a:cs typeface="Arial" pitchFamily="34" charset="0"/>
              </a:defRPr>
            </a:lvl4pPr>
            <a:lvl5pPr>
              <a:defRPr sz="1100">
                <a:solidFill>
                  <a:schemeClr val="tx1"/>
                </a:solidFill>
                <a:latin typeface="Avalon" pitchFamily="2" charset="0"/>
                <a:cs typeface="Arial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1566804" y="1569817"/>
            <a:ext cx="7799388" cy="303804"/>
          </a:xfrm>
          <a:prstGeom prst="rect">
            <a:avLst/>
          </a:prstGeom>
        </p:spPr>
        <p:txBody>
          <a:bodyPr lIns="121851" tIns="60925" rIns="121851" bIns="60925"/>
          <a:lstStyle>
            <a:lvl1pPr marL="0" indent="0">
              <a:buNone/>
              <a:defRPr sz="700" b="1">
                <a:latin typeface="Avalon" pitchFamily="2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9985805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F573-F9DF-4BD2-867F-5030C517E6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71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D0BC6-0A02-4D65-97FA-E17F83FF45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7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B98B4-1F46-46B6-BDD8-645CF4070D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33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34436-8CC4-4DC9-AF1D-5853D6F0E2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32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9EE65-CE5B-4620-BB15-204FA5B721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26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2DD6A-9BAD-4926-A1B1-915514D4BD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689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724B-C1C0-47F4-9044-E72B6A8044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27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18BF-0D86-4476-A7FC-47F5E4D1B6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26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73E0D8D2-51C1-4EC8-8298-20F65DE370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c.gov.pl/polska-cyfrowa-po-p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jpeg"/><Relationship Id="rId21" Type="http://schemas.openxmlformats.org/officeDocument/2006/relationships/image" Target="../media/image28.png"/><Relationship Id="rId7" Type="http://schemas.openxmlformats.org/officeDocument/2006/relationships/hyperlink" Target="http://rcin.org.pl/" TargetMode="External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4" Type="http://schemas.openxmlformats.org/officeDocument/2006/relationships/image" Target="../media/image12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4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473200"/>
            <a:ext cx="3303587" cy="492125"/>
          </a:xfrm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pl-PL" sz="3200" smtClean="0">
                <a:solidFill>
                  <a:schemeClr val="bg1"/>
                </a:solidFill>
              </a:rPr>
              <a:t>Digital Humanities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325" y="2924175"/>
            <a:ext cx="7083425" cy="865188"/>
          </a:xfrm>
        </p:spPr>
        <p:txBody>
          <a:bodyPr lIns="0" tIns="0" rIns="0" bIns="0"/>
          <a:lstStyle/>
          <a:p>
            <a:pPr algn="l" eaLnBrk="1" hangingPunct="1"/>
            <a:r>
              <a:rPr lang="en-US" altLang="pl-PL" sz="2800" smtClean="0">
                <a:solidFill>
                  <a:schemeClr val="bg1"/>
                </a:solidFill>
              </a:rPr>
              <a:t>Dariah and other digital humanities projects</a:t>
            </a:r>
            <a:endParaRPr lang="pl-PL" altLang="pl-PL" sz="2800" smtClean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pl-PL" sz="2000" smtClean="0">
                <a:solidFill>
                  <a:schemeClr val="bg1"/>
                </a:solidFill>
              </a:rPr>
              <a:t>Warsaw University</a:t>
            </a:r>
            <a:r>
              <a:rPr lang="pl-PL" altLang="pl-PL" sz="2000" smtClean="0">
                <a:solidFill>
                  <a:schemeClr val="bg1"/>
                </a:solidFill>
              </a:rPr>
              <a:t>, 2</a:t>
            </a:r>
            <a:r>
              <a:rPr lang="en-US" altLang="pl-PL" sz="2000" smtClean="0">
                <a:solidFill>
                  <a:schemeClr val="bg1"/>
                </a:solidFill>
              </a:rPr>
              <a:t>7</a:t>
            </a:r>
            <a:r>
              <a:rPr lang="pl-PL" altLang="pl-PL" sz="2000" smtClean="0">
                <a:solidFill>
                  <a:schemeClr val="bg1"/>
                </a:solidFill>
              </a:rPr>
              <a:t> </a:t>
            </a:r>
            <a:r>
              <a:rPr lang="en-US" altLang="pl-PL" sz="2000" smtClean="0">
                <a:solidFill>
                  <a:schemeClr val="bg1"/>
                </a:solidFill>
              </a:rPr>
              <a:t>November</a:t>
            </a:r>
            <a:r>
              <a:rPr lang="pl-PL" altLang="pl-PL" sz="2000" smtClean="0">
                <a:solidFill>
                  <a:schemeClr val="bg1"/>
                </a:solidFill>
              </a:rPr>
              <a:t> 2014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155825" y="6153150"/>
            <a:ext cx="6303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100">
                <a:solidFill>
                  <a:srgbClr val="808080"/>
                </a:solidFill>
              </a:rPr>
              <a:t>address: ul. Hoża 20</a:t>
            </a:r>
            <a:r>
              <a:rPr lang="pl-PL" altLang="pl-PL" sz="1100">
                <a:solidFill>
                  <a:srgbClr val="FF0000"/>
                </a:solidFill>
              </a:rPr>
              <a:t> \</a:t>
            </a:r>
            <a:r>
              <a:rPr lang="pl-PL" altLang="pl-PL" sz="1100">
                <a:solidFill>
                  <a:srgbClr val="808080"/>
                </a:solidFill>
              </a:rPr>
              <a:t> ul. Wspólna 1/3 </a:t>
            </a:r>
            <a:r>
              <a:rPr lang="pl-PL" altLang="pl-PL" sz="1100">
                <a:solidFill>
                  <a:srgbClr val="FF0000"/>
                </a:solidFill>
              </a:rPr>
              <a:t>\</a:t>
            </a:r>
            <a:r>
              <a:rPr lang="pl-PL" altLang="pl-PL" sz="1100">
                <a:solidFill>
                  <a:srgbClr val="808080"/>
                </a:solidFill>
              </a:rPr>
              <a:t> 00-529 Warszawa</a:t>
            </a:r>
            <a:r>
              <a:rPr lang="pl-PL" altLang="pl-PL" sz="1100">
                <a:solidFill>
                  <a:srgbClr val="FF0000"/>
                </a:solidFill>
              </a:rPr>
              <a:t> \ </a:t>
            </a:r>
            <a:r>
              <a:rPr lang="pl-PL" altLang="pl-PL" sz="1100">
                <a:solidFill>
                  <a:srgbClr val="808080"/>
                </a:solidFill>
              </a:rPr>
              <a:t>phone: +48 (22) 529 27 18 </a:t>
            </a:r>
            <a:r>
              <a:rPr lang="pl-PL" altLang="pl-PL" sz="1100">
                <a:solidFill>
                  <a:srgbClr val="FF0000"/>
                </a:solidFill>
              </a:rPr>
              <a:t>\</a:t>
            </a:r>
            <a:r>
              <a:rPr lang="pl-PL" altLang="pl-PL" sz="1100">
                <a:solidFill>
                  <a:srgbClr val="808080"/>
                </a:solidFill>
              </a:rPr>
              <a:t> fax: +48 (22) 628 09 22</a:t>
            </a:r>
          </a:p>
        </p:txBody>
      </p:sp>
      <p:sp>
        <p:nvSpPr>
          <p:cNvPr id="3077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3078" name="pole tekstowe 1"/>
          <p:cNvSpPr txBox="1">
            <a:spLocks noChangeArrowheads="1"/>
          </p:cNvSpPr>
          <p:nvPr/>
        </p:nvSpPr>
        <p:spPr bwMode="auto">
          <a:xfrm>
            <a:off x="1023938" y="4652963"/>
            <a:ext cx="525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chemeClr val="bg1"/>
                </a:solidFill>
              </a:rPr>
              <a:t>Włodzisław Duch</a:t>
            </a:r>
            <a:br>
              <a:rPr lang="pl-PL" altLang="pl-PL" sz="2000">
                <a:solidFill>
                  <a:schemeClr val="bg1"/>
                </a:solidFill>
              </a:rPr>
            </a:br>
            <a:r>
              <a:rPr lang="pl-PL" altLang="pl-PL" sz="2000">
                <a:solidFill>
                  <a:schemeClr val="bg1"/>
                </a:solidFill>
              </a:rPr>
              <a:t>Under-Secretary of State</a:t>
            </a:r>
            <a:br>
              <a:rPr lang="pl-PL" altLang="pl-PL" sz="2000">
                <a:solidFill>
                  <a:schemeClr val="bg1"/>
                </a:solidFill>
              </a:rPr>
            </a:br>
            <a:r>
              <a:rPr lang="pl-PL" altLang="pl-PL" sz="2000">
                <a:solidFill>
                  <a:schemeClr val="bg1"/>
                </a:solidFill>
              </a:rPr>
              <a:t>Ministry </a:t>
            </a:r>
            <a:r>
              <a:rPr lang="en-US" altLang="pl-PL" sz="2000">
                <a:solidFill>
                  <a:schemeClr val="bg1"/>
                </a:solidFill>
              </a:rPr>
              <a:t>of Science and Higher Education</a:t>
            </a:r>
          </a:p>
        </p:txBody>
      </p:sp>
      <p:pic>
        <p:nvPicPr>
          <p:cNvPr id="3079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557338"/>
            <a:ext cx="1143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946275" y="1344613"/>
            <a:ext cx="4905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700" b="1">
                <a:solidFill>
                  <a:srgbClr val="6600CC"/>
                </a:solidFill>
              </a:rPr>
              <a:t>Federation</a:t>
            </a:r>
            <a:r>
              <a:rPr lang="en-US" altLang="pl-PL" sz="2700" b="1">
                <a:solidFill>
                  <a:srgbClr val="6600CC"/>
                </a:solidFill>
              </a:rPr>
              <a:t> of </a:t>
            </a:r>
            <a:r>
              <a:rPr lang="pl-PL" altLang="pl-PL" sz="2700" b="1">
                <a:solidFill>
                  <a:srgbClr val="6600CC"/>
                </a:solidFill>
              </a:rPr>
              <a:t>Digital Librarie</a:t>
            </a:r>
            <a:r>
              <a:rPr lang="en-US" altLang="pl-PL" sz="2700" b="1">
                <a:solidFill>
                  <a:srgbClr val="6600CC"/>
                </a:solidFill>
              </a:rPr>
              <a:t>s</a:t>
            </a:r>
            <a:endParaRPr lang="pl-PL" altLang="pl-PL" sz="2700">
              <a:solidFill>
                <a:srgbClr val="6600CC"/>
              </a:solidFill>
            </a:endParaRPr>
          </a:p>
        </p:txBody>
      </p:sp>
      <p:sp>
        <p:nvSpPr>
          <p:cNvPr id="12291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2292" name="pole tekstowe 3"/>
          <p:cNvSpPr txBox="1">
            <a:spLocks noChangeArrowheads="1"/>
          </p:cNvSpPr>
          <p:nvPr/>
        </p:nvSpPr>
        <p:spPr bwMode="auto">
          <a:xfrm>
            <a:off x="539750" y="2060575"/>
            <a:ext cx="79771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pl-PL" sz="2000"/>
              <a:t>digitalization and access to the Polish cultural heritage,</a:t>
            </a:r>
          </a:p>
          <a:p>
            <a:pPr eaLnBrk="1" hangingPunct="1">
              <a:spcBef>
                <a:spcPct val="0"/>
              </a:spcBef>
            </a:pPr>
            <a:r>
              <a:rPr lang="en-US" altLang="pl-PL" sz="2000"/>
              <a:t>Over 2 mln of objects (mid 2014), over 560.000 unique users,</a:t>
            </a:r>
          </a:p>
          <a:p>
            <a:pPr eaLnBrk="1" hangingPunct="1">
              <a:spcBef>
                <a:spcPct val="0"/>
              </a:spcBef>
            </a:pPr>
            <a:r>
              <a:rPr lang="en-US" altLang="pl-PL" sz="2000"/>
              <a:t>105 data sources and 350 institutions contribting,</a:t>
            </a:r>
          </a:p>
          <a:p>
            <a:pPr eaLnBrk="1" hangingPunct="1">
              <a:spcBef>
                <a:spcPct val="0"/>
              </a:spcBef>
            </a:pPr>
            <a:r>
              <a:rPr lang="en-US" altLang="pl-PL" sz="2000"/>
              <a:t>one of the top providers of digital content to the “EUROPEANA” – European library of cultural heritage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56864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1539875" y="958850"/>
            <a:ext cx="7335838" cy="511175"/>
          </a:xfrm>
        </p:spPr>
        <p:txBody>
          <a:bodyPr/>
          <a:lstStyle/>
          <a:p>
            <a:r>
              <a:rPr lang="en-US" altLang="pl-PL" sz="2200" smtClean="0">
                <a:latin typeface="Calibri" pitchFamily="34" charset="0"/>
              </a:rPr>
              <a:t>Usage of the Federation of Digital Libraries </a:t>
            </a:r>
            <a:endParaRPr lang="pl-PL" altLang="pl-PL" sz="2200" smtClean="0">
              <a:latin typeface="Calibri" pitchFamily="34" charset="0"/>
            </a:endParaRPr>
          </a:p>
        </p:txBody>
      </p:sp>
      <p:sp>
        <p:nvSpPr>
          <p:cNvPr id="13315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1566863" y="1570038"/>
            <a:ext cx="7799387" cy="303212"/>
          </a:xfrm>
        </p:spPr>
        <p:txBody>
          <a:bodyPr/>
          <a:lstStyle/>
          <a:p>
            <a:r>
              <a:rPr lang="pl-PL" altLang="pl-PL" sz="1100" b="0" smtClean="0">
                <a:latin typeface="Avalon"/>
              </a:rPr>
              <a:t>Dane wg Google Analytics</a:t>
            </a:r>
          </a:p>
        </p:txBody>
      </p:sp>
      <p:graphicFrame>
        <p:nvGraphicFramePr>
          <p:cNvPr id="11" name="Wykres 10"/>
          <p:cNvGraphicFramePr>
            <a:graphicFrameLocks/>
          </p:cNvGraphicFramePr>
          <p:nvPr/>
        </p:nvGraphicFramePr>
        <p:xfrm>
          <a:off x="123992" y="1343194"/>
          <a:ext cx="9020013" cy="600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128713" y="1377950"/>
            <a:ext cx="6540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700" b="1">
                <a:solidFill>
                  <a:srgbClr val="6600CC"/>
                </a:solidFill>
              </a:rPr>
              <a:t>Digital Library of Scientific Publications</a:t>
            </a:r>
            <a:r>
              <a:rPr lang="pl-PL" altLang="pl-PL" sz="2700" b="1">
                <a:solidFill>
                  <a:srgbClr val="6600CC"/>
                </a:solidFill>
              </a:rPr>
              <a:t/>
            </a:r>
            <a:br>
              <a:rPr lang="pl-PL" altLang="pl-PL" sz="2700" b="1">
                <a:solidFill>
                  <a:srgbClr val="6600CC"/>
                </a:solidFill>
              </a:rPr>
            </a:br>
            <a:r>
              <a:rPr lang="en-US" altLang="pl-PL" sz="2700" b="1">
                <a:solidFill>
                  <a:srgbClr val="6600CC"/>
                </a:solidFill>
              </a:rPr>
              <a:t>ACADEMICA </a:t>
            </a:r>
            <a:endParaRPr lang="pl-PL" altLang="pl-PL" sz="2700">
              <a:solidFill>
                <a:srgbClr val="6600CC"/>
              </a:solidFill>
            </a:endParaRPr>
          </a:p>
        </p:txBody>
      </p:sp>
      <p:sp>
        <p:nvSpPr>
          <p:cNvPr id="14339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4340" name="pole tekstowe 3"/>
          <p:cNvSpPr txBox="1">
            <a:spLocks noChangeArrowheads="1"/>
          </p:cNvSpPr>
          <p:nvPr/>
        </p:nvSpPr>
        <p:spPr bwMode="auto">
          <a:xfrm>
            <a:off x="468313" y="2636838"/>
            <a:ext cx="4032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2000"/>
              <a:t>The </a:t>
            </a:r>
            <a:r>
              <a:rPr lang="en-US" altLang="pl-PL" sz="2000"/>
              <a:t>Digital Library of Scientific Publications ACADEMICA is an innovative project which consists in creating a digital database of books and scientific journals, copyright protected, available through </a:t>
            </a:r>
            <a:r>
              <a:rPr lang="pl-PL" altLang="pl-PL" sz="2000"/>
              <a:t>a </a:t>
            </a:r>
            <a:r>
              <a:rPr lang="en-US" altLang="pl-PL" sz="2000"/>
              <a:t>interlibrary loan system.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Downside: only in the library. Good as temporary solution.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Solution: Open Science</a:t>
            </a: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27275"/>
            <a:ext cx="4164012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66950" y="1377950"/>
            <a:ext cx="42640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700" b="1">
                <a:solidFill>
                  <a:srgbClr val="6600CC"/>
                </a:solidFill>
              </a:rPr>
              <a:t>Virtual Library of Science</a:t>
            </a:r>
            <a:endParaRPr lang="pl-PL" altLang="pl-PL" sz="2700">
              <a:solidFill>
                <a:srgbClr val="6600CC"/>
              </a:solidFill>
            </a:endParaRPr>
          </a:p>
        </p:txBody>
      </p:sp>
      <p:sp>
        <p:nvSpPr>
          <p:cNvPr id="15363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5364" name="pole tekstowe 3"/>
          <p:cNvSpPr txBox="1">
            <a:spLocks noChangeArrowheads="1"/>
          </p:cNvSpPr>
          <p:nvPr/>
        </p:nvSpPr>
        <p:spPr bwMode="auto">
          <a:xfrm>
            <a:off x="250825" y="3078163"/>
            <a:ext cx="38893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pl-PL" sz="2000"/>
              <a:t>access to other repositories, </a:t>
            </a:r>
            <a:br>
              <a:rPr lang="en-US" altLang="pl-PL" sz="2000"/>
            </a:br>
            <a:r>
              <a:rPr lang="en-US" altLang="pl-PL" sz="2000"/>
              <a:t>co-financed by the Polish government,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pl-PL" sz="2000"/>
              <a:t>possibility of free-of-charge publication in open-access mode for Polish scientists in journals of selected publishers (like Springer), financed by the Ministry. </a:t>
            </a:r>
          </a:p>
        </p:txBody>
      </p: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068638"/>
            <a:ext cx="51625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pole tekstowe 5"/>
          <p:cNvSpPr txBox="1">
            <a:spLocks noChangeArrowheads="1"/>
          </p:cNvSpPr>
          <p:nvPr/>
        </p:nvSpPr>
        <p:spPr bwMode="auto">
          <a:xfrm>
            <a:off x="331788" y="2060575"/>
            <a:ext cx="8632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pl-PL" sz="2000"/>
              <a:t>access for Polish researchers to the scientific repositories of the most important publishers in the world: Elsevier, Springer, Web of Knowledge, EBSCO, Nature, Science (financed fully by the Polish government),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6387" name="pole tekstowe 3"/>
          <p:cNvSpPr txBox="1">
            <a:spLocks noChangeArrowheads="1"/>
          </p:cNvSpPr>
          <p:nvPr/>
        </p:nvSpPr>
        <p:spPr bwMode="auto">
          <a:xfrm>
            <a:off x="755650" y="2133600"/>
            <a:ext cx="739933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In 2014 we have opened a possibility to create national licenses for free electronic books. </a:t>
            </a:r>
            <a:endParaRPr lang="pl-PL" altLang="pl-PL" sz="200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As a part of the Virtual Library of Science we shall help university consortia to </a:t>
            </a:r>
            <a:r>
              <a:rPr lang="pl-PL" altLang="pl-PL" sz="2000"/>
              <a:t>fund </a:t>
            </a:r>
            <a:r>
              <a:rPr lang="en-US" altLang="pl-PL" sz="2000"/>
              <a:t>academic textbooks </a:t>
            </a:r>
            <a:r>
              <a:rPr lang="pl-PL" altLang="pl-PL" sz="2000"/>
              <a:t>(in electronic form) </a:t>
            </a:r>
            <a:r>
              <a:rPr lang="en-US" altLang="pl-PL" sz="2000"/>
              <a:t>used in the educational process</a:t>
            </a:r>
            <a:r>
              <a:rPr lang="pl-PL" altLang="pl-PL" sz="2000"/>
              <a:t>.</a:t>
            </a:r>
            <a:r>
              <a:rPr lang="en-US" altLang="pl-PL" sz="2000"/>
              <a:t/>
            </a:r>
            <a:br>
              <a:rPr lang="en-US" altLang="pl-PL" sz="2000"/>
            </a:br>
            <a:endParaRPr lang="en-US" altLang="pl-PL" sz="110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Not many full courses yet are available through WWW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/>
              <a:t>Regretfully, no MOOCs … this model in EU needs strong financial support from government.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pl-PL" sz="2000"/>
          </a:p>
        </p:txBody>
      </p:sp>
      <p:sp>
        <p:nvSpPr>
          <p:cNvPr id="16388" name="pole tekstowe 1"/>
          <p:cNvSpPr txBox="1">
            <a:spLocks noChangeArrowheads="1"/>
          </p:cNvSpPr>
          <p:nvPr/>
        </p:nvSpPr>
        <p:spPr bwMode="auto">
          <a:xfrm>
            <a:off x="971550" y="1412875"/>
            <a:ext cx="6904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sz="2800" b="1">
                <a:solidFill>
                  <a:srgbClr val="7030A0"/>
                </a:solidFill>
              </a:rPr>
              <a:t>Electronic academic textbooks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201988" y="1306513"/>
            <a:ext cx="239553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Polona</a:t>
            </a:r>
            <a:r>
              <a:rPr lang="pl-PL" altLang="pl-PL" sz="2800" b="1">
                <a:solidFill>
                  <a:srgbClr val="6600CC"/>
                </a:solidFill>
              </a:rPr>
              <a:t> portal</a:t>
            </a:r>
            <a:r>
              <a:rPr lang="en-US" altLang="pl-PL" sz="2800" b="1">
                <a:solidFill>
                  <a:srgbClr val="6600CC"/>
                </a:solidFill>
              </a:rPr>
              <a:t> 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17411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7412" name="pole tekstowe 1"/>
          <p:cNvSpPr txBox="1">
            <a:spLocks noChangeArrowheads="1"/>
          </p:cNvSpPr>
          <p:nvPr/>
        </p:nvSpPr>
        <p:spPr bwMode="auto">
          <a:xfrm>
            <a:off x="468313" y="1916113"/>
            <a:ext cx="44640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000" b="1"/>
              <a:t>Polona</a:t>
            </a:r>
            <a:r>
              <a:rPr lang="en-US" altLang="pl-PL" sz="2000"/>
              <a:t> is a modern portal that makes the National Library’s collections available for the general public on the internet. It also presents collections from other cultural institutions.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16113"/>
            <a:ext cx="3713163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67175"/>
            <a:ext cx="3840163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Zrzut ekranu 2014-09-05 13.1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3"/>
            <a:ext cx="9144000" cy="641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3849688" y="1377950"/>
            <a:ext cx="1098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800" b="1">
                <a:solidFill>
                  <a:srgbClr val="6600CC"/>
                </a:solidFill>
              </a:rPr>
              <a:t>dLibra</a:t>
            </a:r>
          </a:p>
        </p:txBody>
      </p:sp>
      <p:sp>
        <p:nvSpPr>
          <p:cNvPr id="19459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19460" name="pole tekstowe 3"/>
          <p:cNvSpPr txBox="1">
            <a:spLocks noChangeArrowheads="1"/>
          </p:cNvSpPr>
          <p:nvPr/>
        </p:nvSpPr>
        <p:spPr bwMode="auto">
          <a:xfrm>
            <a:off x="539750" y="2060575"/>
            <a:ext cx="71278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pl-PL" sz="2400"/>
              <a:t>the first Polish system for building digital libraries,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pl-PL" sz="2400"/>
              <a:t>dLibra is used by institutions such as academic and public libraries to make stored digital publications available on the Internet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92575"/>
            <a:ext cx="54006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173288" y="1377950"/>
            <a:ext cx="47132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700" b="1">
                <a:solidFill>
                  <a:srgbClr val="6600CC"/>
                </a:solidFill>
              </a:rPr>
              <a:t>Central Repository of Thesis</a:t>
            </a:r>
            <a:endParaRPr lang="en-US" altLang="pl-PL" sz="2700">
              <a:solidFill>
                <a:srgbClr val="6600CC"/>
              </a:solidFill>
            </a:endParaRPr>
          </a:p>
        </p:txBody>
      </p:sp>
      <p:sp>
        <p:nvSpPr>
          <p:cNvPr id="20483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20484" name="pole tekstowe 3"/>
          <p:cNvSpPr txBox="1">
            <a:spLocks noChangeArrowheads="1"/>
          </p:cNvSpPr>
          <p:nvPr/>
        </p:nvSpPr>
        <p:spPr bwMode="auto">
          <a:xfrm>
            <a:off x="827088" y="2032000"/>
            <a:ext cx="7327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pl-PL" sz="1800"/>
              <a:t>The Ministry of Science and Higher Education creates a Central Repository of Thesis.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pl-PL" sz="1800"/>
              <a:t>Each university will be required to verify the originality of its students’ thesis  before the final exam using an in-house anti-plagiarism program interfacing with the Central Repository of Thesis.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pl-PL" sz="1800"/>
              <a:t>The inclusion of university thesis databases to expand the Central Repository of Theses will facilitate plagiarism detection both by the promoter and by the Polish Accreditation Committee.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pl-PL" sz="1800"/>
              <a:t>The entity responsible for administering the Central Repository of Theses will be the minister responsible for higher education, while the choice of anti-plagiarism software will be up to each university.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pl-PL" sz="1800"/>
              <a:t>The regulations will be effective from the academic year 2015/2016.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endParaRPr lang="en-US" altLang="pl-PL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255713" y="1335088"/>
            <a:ext cx="62880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Polish Scholarly Bibliography (PBN) 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21507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52438" y="1979613"/>
            <a:ext cx="8151812" cy="4622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600"/>
              </a:spcAft>
              <a:defRPr/>
            </a:pPr>
            <a:r>
              <a:rPr lang="pl-PL" sz="2000" dirty="0">
                <a:cs typeface="Arial" charset="0"/>
              </a:rPr>
              <a:t>The </a:t>
            </a:r>
            <a:r>
              <a:rPr lang="en-US" sz="2000" dirty="0">
                <a:cs typeface="Arial" charset="0"/>
              </a:rPr>
              <a:t>Polish Scholarly Bibliography (PBN) is a portal of the MS&amp;HE, collecting information on publications of Polish scientists </a:t>
            </a:r>
            <a:r>
              <a:rPr lang="pl-PL" sz="2000" dirty="0">
                <a:cs typeface="Arial" charset="0"/>
              </a:rPr>
              <a:t>in</a:t>
            </a:r>
            <a:r>
              <a:rPr lang="en-US" sz="2000" dirty="0">
                <a:cs typeface="Arial" charset="0"/>
              </a:rPr>
              <a:t> Polish and foreign scholarly journals.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It is a part of POL-on, </a:t>
            </a:r>
            <a:r>
              <a:rPr lang="pl-PL" sz="2000" dirty="0">
                <a:cs typeface="Arial" charset="0"/>
              </a:rPr>
              <a:t>t</a:t>
            </a:r>
            <a:r>
              <a:rPr lang="en-US" sz="2000" dirty="0">
                <a:cs typeface="Arial" charset="0"/>
              </a:rPr>
              <a:t>he System of Information on Higher Education.</a:t>
            </a:r>
            <a:endParaRPr lang="pl-PL" sz="2000" dirty="0">
              <a:cs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cs typeface="Arial" charset="0"/>
              </a:rPr>
              <a:t>With </a:t>
            </a:r>
            <a:r>
              <a:rPr lang="pl-PL" sz="2000" b="1" dirty="0">
                <a:cs typeface="Arial" charset="0"/>
              </a:rPr>
              <a:t>the </a:t>
            </a:r>
            <a:r>
              <a:rPr lang="en-US" sz="2000" b="1" dirty="0">
                <a:cs typeface="Arial" charset="0"/>
              </a:rPr>
              <a:t>Polish Scholarly Bibliography one can: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create </a:t>
            </a:r>
            <a:r>
              <a:rPr lang="pl-PL" sz="2000" dirty="0">
                <a:cs typeface="Arial" charset="0"/>
              </a:rPr>
              <a:t>a </a:t>
            </a:r>
            <a:r>
              <a:rPr lang="en-US" sz="2000" dirty="0">
                <a:cs typeface="Arial" charset="0"/>
              </a:rPr>
              <a:t>public bibliography of a person or an institution,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get to know the achievements of Polish scholars and institutions,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submit a journal questionnaire during an evaluation period,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enable users to deposit full texts of publications in </a:t>
            </a:r>
            <a:r>
              <a:rPr lang="pl-PL" sz="2000" dirty="0">
                <a:cs typeface="Arial" charset="0"/>
              </a:rPr>
              <a:t>a </a:t>
            </a:r>
            <a:r>
              <a:rPr lang="en-US" sz="2000" dirty="0">
                <a:cs typeface="Arial" charset="0"/>
              </a:rPr>
              <a:t>central repository.</a:t>
            </a:r>
          </a:p>
          <a:p>
            <a:pPr>
              <a:spcAft>
                <a:spcPts val="600"/>
              </a:spcAft>
              <a:defRPr/>
            </a:pPr>
            <a:r>
              <a:rPr lang="en-US" sz="2000" b="1" dirty="0">
                <a:cs typeface="Arial" charset="0"/>
              </a:rPr>
              <a:t>PBN will also: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allow users to maintain personal and institutional bibliographies.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integrate with institutional repositories in Poland.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113088" y="1377950"/>
            <a:ext cx="28336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800" b="1">
                <a:solidFill>
                  <a:srgbClr val="6600CC"/>
                </a:solidFill>
              </a:rPr>
              <a:t>I want to </a:t>
            </a:r>
            <a:r>
              <a:rPr lang="en-US" altLang="pl-PL" sz="2800" b="1">
                <a:solidFill>
                  <a:srgbClr val="6600CC"/>
                </a:solidFill>
              </a:rPr>
              <a:t>Digitize</a:t>
            </a:r>
            <a:endParaRPr lang="en-US" altLang="pl-PL" sz="2800">
              <a:solidFill>
                <a:srgbClr val="6600CC"/>
              </a:solidFill>
            </a:endParaRPr>
          </a:p>
        </p:txBody>
      </p:sp>
      <p:sp>
        <p:nvSpPr>
          <p:cNvPr id="4099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4100" name="pole tekstowe 3"/>
          <p:cNvSpPr txBox="1">
            <a:spLocks noChangeArrowheads="1"/>
          </p:cNvSpPr>
          <p:nvPr/>
        </p:nvSpPr>
        <p:spPr bwMode="auto">
          <a:xfrm>
            <a:off x="477838" y="2060575"/>
            <a:ext cx="7677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400">
                <a:latin typeface="Calibri" pitchFamily="34" charset="0"/>
              </a:rPr>
              <a:t>Many initiatives towards digitization of almost everything in the world … net is the place to be (forget libraries …).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400">
                <a:latin typeface="Calibri" pitchFamily="34" charset="0"/>
              </a:rPr>
              <a:t/>
            </a:r>
            <a:br>
              <a:rPr lang="en-US" altLang="pl-PL" sz="2400">
                <a:latin typeface="Calibri" pitchFamily="34" charset="0"/>
              </a:rPr>
            </a:br>
            <a:r>
              <a:rPr lang="en-US" altLang="pl-PL" sz="2400">
                <a:latin typeface="Calibri" pitchFamily="34" charset="0"/>
              </a:rPr>
              <a:t>Funds from national budget or EU operational programs:  Innovative Economy (POIG), Human Capital, Regional Programs, flowing through different channels.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240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400">
                <a:latin typeface="Calibri" pitchFamily="34" charset="0"/>
              </a:rPr>
              <a:t>In 2014-2020 new operational program „Digital Poland” (POPC, </a:t>
            </a:r>
            <a:r>
              <a:rPr lang="en-US" altLang="pl-PL" sz="2400">
                <a:latin typeface="Calibri" pitchFamily="34" charset="0"/>
                <a:hlinkClick r:id="rId3"/>
              </a:rPr>
              <a:t>PO Polska Cyfrowa</a:t>
            </a:r>
            <a:r>
              <a:rPr lang="en-US" altLang="pl-PL" sz="2400">
                <a:latin typeface="Calibri" pitchFamily="34" charset="0"/>
              </a:rPr>
              <a:t>). </a:t>
            </a:r>
            <a:br>
              <a:rPr lang="en-US" altLang="pl-PL" sz="2400">
                <a:latin typeface="Calibri" pitchFamily="34" charset="0"/>
              </a:rPr>
            </a:br>
            <a:r>
              <a:rPr lang="en-US" altLang="pl-PL" sz="2400">
                <a:latin typeface="Calibri" pitchFamily="34" charset="0"/>
              </a:rPr>
              <a:t>Worth about 8 mld PLN (2 bln €), including digitization of public data, creation of repositories of cultural objects.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2400">
              <a:latin typeface="Calibri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22860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265238" y="1377950"/>
            <a:ext cx="62690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Polish Scientific Bibliography (PBN) 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22531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133600"/>
            <a:ext cx="40449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644900"/>
            <a:ext cx="456882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pole tekstowe 1"/>
          <p:cNvSpPr txBox="1">
            <a:spLocks noChangeArrowheads="1"/>
          </p:cNvSpPr>
          <p:nvPr/>
        </p:nvSpPr>
        <p:spPr bwMode="auto">
          <a:xfrm>
            <a:off x="433388" y="5013325"/>
            <a:ext cx="3932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2000"/>
              <a:t>In 2015 should collect data from all repositories and become main tool for impact evaluation. </a:t>
            </a:r>
            <a:endParaRPr lang="pl-PL" altLang="pl-PL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22338"/>
            <a:ext cx="8281987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52438" y="1674813"/>
            <a:ext cx="8151812" cy="427513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600"/>
              </a:spcAft>
              <a:defRPr/>
            </a:pPr>
            <a:r>
              <a:rPr lang="en-US" sz="2000" dirty="0">
                <a:cs typeface="Arial" charset="0"/>
              </a:rPr>
              <a:t>Encouraging Open Science by: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access to scientific literature (journals and books) through national licenses for Springer, Elsevier, Wiley, Nature Publishing and other publishers;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negotiating national licenses for Open Access publications in major journals, free for scientists, paid by the Ministry;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creating our own repositories and digital libraries;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creating our own platforms for open access polish journals, supporting only open access journals; revenue of major English language STM publishers  ~9.4 B$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charset="0"/>
              </a:rPr>
              <a:t>participating in EU projects such as CLARIN, SSH, DARIAH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25603" name="Picture 2" descr="http://www.tdbowman.com/wp-content/uploads/2012/09/word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762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155825" y="6153150"/>
            <a:ext cx="6303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100">
                <a:solidFill>
                  <a:srgbClr val="808080"/>
                </a:solidFill>
              </a:rPr>
              <a:t>address: ul. Hoża 20</a:t>
            </a:r>
            <a:r>
              <a:rPr lang="pl-PL" altLang="pl-PL" sz="1100">
                <a:solidFill>
                  <a:srgbClr val="FF0000"/>
                </a:solidFill>
              </a:rPr>
              <a:t> \</a:t>
            </a:r>
            <a:r>
              <a:rPr lang="pl-PL" altLang="pl-PL" sz="1100">
                <a:solidFill>
                  <a:srgbClr val="808080"/>
                </a:solidFill>
              </a:rPr>
              <a:t> ul. Wspólna 1/3 </a:t>
            </a:r>
            <a:r>
              <a:rPr lang="pl-PL" altLang="pl-PL" sz="1100">
                <a:solidFill>
                  <a:srgbClr val="FF0000"/>
                </a:solidFill>
              </a:rPr>
              <a:t>\</a:t>
            </a:r>
            <a:r>
              <a:rPr lang="pl-PL" altLang="pl-PL" sz="1100">
                <a:solidFill>
                  <a:srgbClr val="808080"/>
                </a:solidFill>
              </a:rPr>
              <a:t> 00-529 Warszawa</a:t>
            </a:r>
            <a:r>
              <a:rPr lang="pl-PL" altLang="pl-PL" sz="1100">
                <a:solidFill>
                  <a:srgbClr val="FF0000"/>
                </a:solidFill>
              </a:rPr>
              <a:t> \ </a:t>
            </a:r>
            <a:r>
              <a:rPr lang="pl-PL" altLang="pl-PL" sz="1100">
                <a:solidFill>
                  <a:srgbClr val="808080"/>
                </a:solidFill>
              </a:rPr>
              <a:t>phone: +48 (22) 529 27 18 </a:t>
            </a:r>
            <a:r>
              <a:rPr lang="pl-PL" altLang="pl-PL" sz="1100">
                <a:solidFill>
                  <a:srgbClr val="FF0000"/>
                </a:solidFill>
              </a:rPr>
              <a:t>\</a:t>
            </a:r>
            <a:r>
              <a:rPr lang="pl-PL" altLang="pl-PL" sz="1100">
                <a:solidFill>
                  <a:srgbClr val="808080"/>
                </a:solidFill>
              </a:rPr>
              <a:t> fax: +48 (22) 628 09 22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39750" y="2284413"/>
            <a:ext cx="44053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700">
                <a:solidFill>
                  <a:schemeClr val="bg1"/>
                </a:solidFill>
              </a:rPr>
              <a:t>Thank you for your attention.</a:t>
            </a:r>
          </a:p>
        </p:txBody>
      </p:sp>
      <p:sp>
        <p:nvSpPr>
          <p:cNvPr id="26628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26629" name="pole tekstowe 1"/>
          <p:cNvSpPr txBox="1">
            <a:spLocks noChangeArrowheads="1"/>
          </p:cNvSpPr>
          <p:nvPr/>
        </p:nvSpPr>
        <p:spPr bwMode="auto">
          <a:xfrm>
            <a:off x="900113" y="3354388"/>
            <a:ext cx="4679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bg1"/>
                </a:solidFill>
              </a:rPr>
              <a:t>Prof. Włodzisław Duch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1800">
                <a:solidFill>
                  <a:schemeClr val="bg1"/>
                </a:solidFill>
              </a:rPr>
              <a:t>Under-Secretary of State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1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1800">
                <a:solidFill>
                  <a:schemeClr val="bg1"/>
                </a:solidFill>
              </a:rPr>
              <a:t>tel.: +(48 22) 629 36 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1800">
                <a:solidFill>
                  <a:schemeClr val="bg1"/>
                </a:solidFill>
              </a:rPr>
              <a:t>e-mail: sekretariat.mwd@nauka.gov.pl</a:t>
            </a:r>
            <a:endParaRPr lang="pl-PL" altLang="pl-PL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136650" y="1162050"/>
            <a:ext cx="1638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Thoughts</a:t>
            </a:r>
            <a:endParaRPr lang="en-US" altLang="pl-PL" sz="2800">
              <a:solidFill>
                <a:srgbClr val="6600CC"/>
              </a:solidFill>
            </a:endParaRPr>
          </a:p>
        </p:txBody>
      </p:sp>
      <p:sp>
        <p:nvSpPr>
          <p:cNvPr id="5123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5124" name="pole tekstowe 3"/>
          <p:cNvSpPr txBox="1">
            <a:spLocks noChangeArrowheads="1"/>
          </p:cNvSpPr>
          <p:nvPr/>
        </p:nvSpPr>
        <p:spPr bwMode="auto">
          <a:xfrm>
            <a:off x="477838" y="1916113"/>
            <a:ext cx="3522662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>
              <a:lnSpc>
                <a:spcPct val="120000"/>
              </a:lnSpc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>
                <a:latin typeface="Calibri" pitchFamily="34" charset="0"/>
              </a:rPr>
              <a:t>Nicole Speer et al.  Reading Stories Activates Neural Repre-sentations of Visual and Motor Experiences.  Psychological Science 2009; 20(8): 989–999.</a:t>
            </a:r>
          </a:p>
          <a:p>
            <a:pPr>
              <a:lnSpc>
                <a:spcPct val="120000"/>
              </a:lnSpc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b="1">
                <a:latin typeface="Calibri" pitchFamily="34" charset="0"/>
              </a:rPr>
              <a:t>Thought</a:t>
            </a:r>
            <a:r>
              <a:rPr lang="en-US" altLang="pl-PL" sz="2000">
                <a:latin typeface="Calibri" pitchFamily="34" charset="0"/>
              </a:rPr>
              <a:t>: spatiotemporal pattern </a:t>
            </a:r>
          </a:p>
          <a:p>
            <a:pPr>
              <a:lnSpc>
                <a:spcPct val="120000"/>
              </a:lnSpc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b="1">
                <a:latin typeface="Calibri" pitchFamily="34" charset="0"/>
              </a:rPr>
              <a:t>Meaning</a:t>
            </a:r>
            <a:r>
              <a:rPr lang="en-US" altLang="pl-PL" sz="2000">
                <a:latin typeface="Calibri" pitchFamily="34" charset="0"/>
              </a:rPr>
              <a:t>: always slightly different, depending on the context, but still may be clusterized into relatively samll number of distinct meanings.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544638" y="1039813"/>
            <a:ext cx="571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DARIAH – mindmap of all experts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6147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908050"/>
            <a:ext cx="72580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544638" y="1039813"/>
            <a:ext cx="571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DARIAH – mindmap of all experts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7171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16000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544638" y="1039813"/>
            <a:ext cx="571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2800" b="1">
                <a:solidFill>
                  <a:srgbClr val="6600CC"/>
                </a:solidFill>
              </a:rPr>
              <a:t>DARIAH – mindmap of all experts</a:t>
            </a:r>
            <a:endParaRPr lang="pl-PL" altLang="pl-PL" sz="2800">
              <a:solidFill>
                <a:srgbClr val="6600CC"/>
              </a:solidFill>
            </a:endParaRPr>
          </a:p>
        </p:txBody>
      </p:sp>
      <p:sp>
        <p:nvSpPr>
          <p:cNvPr id="8195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pic>
        <p:nvPicPr>
          <p:cNvPr id="8196" name="Picture 5" descr="D:\public_html\Wyklady\img\brain-power-mind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47813"/>
            <a:ext cx="6615113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654300" y="1377950"/>
            <a:ext cx="37512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700" b="1">
                <a:solidFill>
                  <a:srgbClr val="6600CC"/>
                </a:solidFill>
              </a:rPr>
              <a:t>Repositories in Poland</a:t>
            </a:r>
            <a:endParaRPr lang="pl-PL" altLang="pl-PL" sz="2700">
              <a:solidFill>
                <a:srgbClr val="6600CC"/>
              </a:solidFill>
            </a:endParaRPr>
          </a:p>
        </p:txBody>
      </p:sp>
      <p:sp>
        <p:nvSpPr>
          <p:cNvPr id="9219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11188" y="2060575"/>
            <a:ext cx="7705725" cy="39179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pl-PL" sz="2400" dirty="0">
                <a:latin typeface="Calibri" panose="020F0502020204030204" pitchFamily="34" charset="0"/>
                <a:cs typeface="Arial" charset="0"/>
              </a:rPr>
              <a:t>In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the middle of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2014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 we had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24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active scientific repositories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:</a:t>
            </a:r>
          </a:p>
          <a:p>
            <a:pPr>
              <a:defRPr/>
            </a:pPr>
            <a:endParaRPr lang="pl-PL" sz="1000" dirty="0">
              <a:latin typeface="Calibri" panose="020F0502020204030204" pitchFamily="34" charset="0"/>
              <a:cs typeface="Arial" charset="0"/>
            </a:endParaRPr>
          </a:p>
          <a:p>
            <a:pPr>
              <a:defRPr/>
            </a:pPr>
            <a:r>
              <a:rPr lang="pl-PL" sz="2400" dirty="0">
                <a:latin typeface="Calibri" panose="020F0502020204030204" pitchFamily="34" charset="0"/>
                <a:cs typeface="Arial" charset="0"/>
              </a:rPr>
              <a:t>22 –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institutional repositories</a:t>
            </a:r>
            <a:endParaRPr lang="pl-PL" sz="2400" dirty="0">
              <a:latin typeface="Calibri" panose="020F0502020204030204" pitchFamily="34" charset="0"/>
              <a:cs typeface="Arial" charset="0"/>
            </a:endParaRP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 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1 –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specializing in history, art, music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…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(Lectorium.pl)</a:t>
            </a: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 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1 – 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Center for Open Science repository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. </a:t>
            </a:r>
          </a:p>
          <a:p>
            <a:pPr>
              <a:defRPr/>
            </a:pPr>
            <a:r>
              <a:rPr lang="pl-PL" sz="1600" dirty="0">
                <a:latin typeface="Calibri" panose="020F0502020204030204" pitchFamily="34" charset="0"/>
                <a:cs typeface="Arial" charset="0"/>
              </a:rPr>
              <a:t>	</a:t>
            </a: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What kind of institutions create them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>
              <a:defRPr/>
            </a:pPr>
            <a:endParaRPr lang="pl-PL" sz="1600" dirty="0">
              <a:latin typeface="Calibri" panose="020F0502020204030204" pitchFamily="34" charset="0"/>
              <a:cs typeface="Arial" charset="0"/>
            </a:endParaRPr>
          </a:p>
          <a:p>
            <a:pPr marL="342581" indent="-342581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Universities, national and private (over 700 supported)</a:t>
            </a:r>
            <a:endParaRPr lang="pl-PL" sz="2400" dirty="0">
              <a:latin typeface="Calibri" panose="020F0502020204030204" pitchFamily="34" charset="0"/>
              <a:cs typeface="Arial" charset="0"/>
            </a:endParaRPr>
          </a:p>
          <a:p>
            <a:pPr marL="342581" indent="-342581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Polish Academy of Science (70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cs typeface="Arial" charset="0"/>
              </a:rPr>
              <a:t>units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)</a:t>
            </a:r>
            <a:endParaRPr lang="pl-PL" sz="2400" dirty="0">
              <a:latin typeface="Calibri" panose="020F0502020204030204" pitchFamily="34" charset="0"/>
              <a:cs typeface="Arial" charset="0"/>
            </a:endParaRPr>
          </a:p>
          <a:p>
            <a:pPr marL="342581" indent="-342581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Consortia of research institutes 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(116 </a:t>
            </a:r>
            <a:r>
              <a:rPr lang="pl-PL" sz="2400" dirty="0" err="1">
                <a:latin typeface="Calibri" panose="020F0502020204030204" pitchFamily="34" charset="0"/>
                <a:cs typeface="Arial" charset="0"/>
              </a:rPr>
              <a:t>institutes</a:t>
            </a:r>
            <a:r>
              <a:rPr lang="pl-PL" sz="2400" dirty="0">
                <a:latin typeface="Calibri" panose="020F0502020204030204" pitchFamily="34" charset="0"/>
                <a:cs typeface="Arial" charset="0"/>
              </a:rPr>
              <a:t>)</a:t>
            </a:r>
          </a:p>
          <a:p>
            <a:pPr marL="342581" indent="-342581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cs typeface="Arial" charset="0"/>
              </a:rPr>
              <a:t>Scientific Societies </a:t>
            </a:r>
            <a:endParaRPr lang="pl-PL" sz="2400" dirty="0">
              <a:latin typeface="Calibri" panose="020F0502020204030204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az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2133600"/>
            <a:ext cx="17367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827463"/>
            <a:ext cx="253841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Symbol zastępczy numeru slajd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98137A-A9FF-4D76-ADFC-9A3C8D0D4D9C}" type="slidenum">
              <a:rPr lang="pl-PL" altLang="pl-PL" sz="14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pl-PL" altLang="pl-PL" sz="1400" smtClean="0">
              <a:solidFill>
                <a:srgbClr val="898989"/>
              </a:solidFill>
            </a:endParaRPr>
          </a:p>
        </p:txBody>
      </p:sp>
      <p:sp>
        <p:nvSpPr>
          <p:cNvPr id="10245" name="pole tekstowe 1"/>
          <p:cNvSpPr txBox="1">
            <a:spLocks noChangeArrowheads="1"/>
          </p:cNvSpPr>
          <p:nvPr/>
        </p:nvSpPr>
        <p:spPr bwMode="auto">
          <a:xfrm>
            <a:off x="1268413" y="3509963"/>
            <a:ext cx="18002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0" tIns="45667" rIns="91330" bIns="4566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100">
              <a:solidFill>
                <a:srgbClr val="251C5A"/>
              </a:solidFill>
              <a:latin typeface="Arial" pitchFamily="34" charset="0"/>
            </a:endParaRPr>
          </a:p>
        </p:txBody>
      </p:sp>
      <p:pic>
        <p:nvPicPr>
          <p:cNvPr id="10246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7316788"/>
            <a:ext cx="10715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0604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87313"/>
            <a:ext cx="12065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187450" y="903288"/>
            <a:ext cx="7696200" cy="3646487"/>
          </a:xfrm>
          <a:prstGeom prst="rect">
            <a:avLst/>
          </a:prstGeom>
        </p:spPr>
        <p:txBody>
          <a:bodyPr lIns="91330" tIns="45667" rIns="91330" bIns="45667">
            <a:spAutoFit/>
          </a:bodyPr>
          <a:lstStyle/>
          <a:p>
            <a:pPr>
              <a:defRPr/>
            </a:pP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RCIN (</a:t>
            </a:r>
            <a:r>
              <a:rPr lang="pl-PL" sz="2000" u="sng" dirty="0">
                <a:solidFill>
                  <a:srgbClr val="251C5A"/>
                </a:solidFill>
                <a:latin typeface="Arial" charset="0"/>
                <a:cs typeface="Arial" charset="0"/>
                <a:hlinkClick r:id="rId7"/>
              </a:rPr>
              <a:t>http://rcin.org.pl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includes professionally prepared current scientific publications </a:t>
            </a:r>
            <a:r>
              <a:rPr lang="en-US" sz="2000" b="1" dirty="0">
                <a:solidFill>
                  <a:srgbClr val="251C5A"/>
                </a:solidFill>
                <a:latin typeface="Arial" charset="0"/>
                <a:cs typeface="Arial" charset="0"/>
              </a:rPr>
              <a:t>of the Academy of Science and Research Institutes 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(over 40 now) including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:</a:t>
            </a:r>
          </a:p>
          <a:p>
            <a:pPr algn="just">
              <a:defRPr/>
            </a:pPr>
            <a:endParaRPr lang="pl-PL" dirty="0">
              <a:solidFill>
                <a:srgbClr val="251C5A"/>
              </a:solidFill>
              <a:latin typeface="Arial" charset="0"/>
              <a:cs typeface="Arial" charset="0"/>
            </a:endParaRP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journals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,</a:t>
            </a: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XIX 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&amp;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 XX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 century reprints</a:t>
            </a:r>
            <a:endParaRPr lang="pl-PL" sz="2000" dirty="0">
              <a:solidFill>
                <a:srgbClr val="251C5A"/>
              </a:solidFill>
              <a:latin typeface="Arial" charset="0"/>
              <a:cs typeface="Arial" charset="0"/>
            </a:endParaRP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i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n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c</a:t>
            </a:r>
            <a:r>
              <a:rPr lang="pl-PL" sz="2000" dirty="0" err="1">
                <a:solidFill>
                  <a:srgbClr val="251C5A"/>
                </a:solidFill>
                <a:latin typeface="Arial" charset="0"/>
                <a:cs typeface="Arial" charset="0"/>
              </a:rPr>
              <a:t>unab</a:t>
            </a: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le </a:t>
            </a:r>
            <a:endParaRPr lang="pl-PL" sz="2000" dirty="0">
              <a:solidFill>
                <a:srgbClr val="251C5A"/>
              </a:solidFill>
              <a:latin typeface="Arial" charset="0"/>
              <a:cs typeface="Arial" charset="0"/>
            </a:endParaRP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maps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,</a:t>
            </a: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old prints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,</a:t>
            </a: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manuscripts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,</a:t>
            </a: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photographs</a:t>
            </a:r>
            <a:r>
              <a:rPr lang="pl-PL" sz="2000" dirty="0">
                <a:solidFill>
                  <a:srgbClr val="251C5A"/>
                </a:solidFill>
                <a:latin typeface="Arial" charset="0"/>
                <a:cs typeface="Arial" charset="0"/>
              </a:rPr>
              <a:t>,</a:t>
            </a:r>
          </a:p>
          <a:p>
            <a:pPr marL="342509" indent="-342509" algn="just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251C5A"/>
                </a:solidFill>
                <a:latin typeface="Arial" charset="0"/>
                <a:cs typeface="Arial" charset="0"/>
              </a:rPr>
              <a:t>multimedia (audio)</a:t>
            </a:r>
            <a:endParaRPr lang="pl-PL" sz="2000" dirty="0">
              <a:solidFill>
                <a:srgbClr val="251C5A"/>
              </a:solidFill>
              <a:latin typeface="Arial" charset="0"/>
              <a:cs typeface="Arial" charset="0"/>
            </a:endParaRPr>
          </a:p>
        </p:txBody>
      </p:sp>
      <p:pic>
        <p:nvPicPr>
          <p:cNvPr id="10250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218113"/>
            <a:ext cx="9699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5318125"/>
            <a:ext cx="94615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Obraz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00650"/>
            <a:ext cx="11636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Obraz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043113"/>
            <a:ext cx="76835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Obraz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94075"/>
            <a:ext cx="126523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Obraz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827463"/>
            <a:ext cx="11207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Obraz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854200"/>
            <a:ext cx="18669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Obraz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19463"/>
            <a:ext cx="1427162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Obraz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Obraz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5172075"/>
            <a:ext cx="11080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5318125"/>
            <a:ext cx="1166812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5238750"/>
            <a:ext cx="1209675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Obraz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699000"/>
            <a:ext cx="268446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5664200"/>
            <a:ext cx="132397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F3E6DB-A4AE-4613-9336-6EE13E45C949}" type="slidenum">
              <a:rPr lang="pl-PL" altLang="pl-PL" sz="14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pl-PL" altLang="pl-PL" sz="1400" smtClean="0">
              <a:solidFill>
                <a:srgbClr val="898989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363" y="660400"/>
            <a:ext cx="3543300" cy="21732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68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3175"/>
            <a:ext cx="12080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pole tekstowe 1"/>
          <p:cNvSpPr txBox="1">
            <a:spLocks noChangeArrowheads="1"/>
          </p:cNvSpPr>
          <p:nvPr/>
        </p:nvSpPr>
        <p:spPr bwMode="auto">
          <a:xfrm>
            <a:off x="304800" y="222250"/>
            <a:ext cx="729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rgbClr val="000000"/>
                </a:solidFill>
                <a:latin typeface="Arial" pitchFamily="34" charset="0"/>
              </a:rPr>
              <a:t>RCIN </a:t>
            </a:r>
            <a:r>
              <a:rPr lang="en-US" altLang="pl-PL" sz="2400" b="1">
                <a:solidFill>
                  <a:srgbClr val="000000"/>
                </a:solidFill>
                <a:latin typeface="Arial" pitchFamily="34" charset="0"/>
              </a:rPr>
              <a:t>links to many libraries</a:t>
            </a:r>
            <a:endParaRPr lang="pl-PL" altLang="pl-PL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076" name="Picture 4" descr="C:\Users\user\Desktop\zrzuty z ekranu\federacj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113" y="1987550"/>
            <a:ext cx="4657725" cy="2162175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938" y="3068638"/>
            <a:ext cx="2709862" cy="249396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3933825"/>
            <a:ext cx="3203575" cy="23368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Obraz 2" descr="Wycinek ekranu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38175"/>
            <a:ext cx="41322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0" y="4870450"/>
            <a:ext cx="3817938" cy="19431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C:\Users\user\Desktop\zrzuty z ekranu\biblioteka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46638" y="1639888"/>
            <a:ext cx="4217987" cy="4202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Obraz 4" descr="Wycinek ekranu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3022600"/>
            <a:ext cx="3813175" cy="3695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6716713" y="5278438"/>
            <a:ext cx="736600" cy="28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642">
              <a:defRPr/>
            </a:pPr>
            <a:endParaRPr lang="pl-PL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Prezentacja01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Myriad Pro"/>
        <a:ea typeface=""/>
        <a:cs typeface="Arial"/>
      </a:majorFont>
      <a:minorFont>
        <a:latin typeface="Myriad Pro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Myriad Pro"/>
      <a:ea typeface=""/>
      <a:cs typeface="Arial"/>
    </a:majorFont>
    <a:minorFont>
      <a:latin typeface="Myriad Pro"/>
      <a:ea typeface=""/>
      <a:cs typeface="Arial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Prezentacja01</Template>
  <TotalTime>0</TotalTime>
  <Words>882</Words>
  <Application>Microsoft Office PowerPoint</Application>
  <PresentationFormat>Pokaz na ekranie (4:3)</PresentationFormat>
  <Paragraphs>124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9" baseType="lpstr">
      <vt:lpstr>Myriad Pro</vt:lpstr>
      <vt:lpstr>Arial</vt:lpstr>
      <vt:lpstr>Calibri</vt:lpstr>
      <vt:lpstr>Avalon</vt:lpstr>
      <vt:lpstr>Prezentacja01</vt:lpstr>
      <vt:lpstr>Digital Humanities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Usage of the Federation of Digital Libraries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2011-09-20T08:53:26Z</dcterms:created>
  <dcterms:modified xsi:type="dcterms:W3CDTF">2014-11-27T07:31:42Z</dcterms:modified>
</cp:coreProperties>
</file>